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3" d="100"/>
          <a:sy n="63" d="100"/>
        </p:scale>
        <p:origin x="-1008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NEOLIBERALISMO Y GLOBALIZACIÓN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921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60620" y="901521"/>
            <a:ext cx="9443992" cy="50097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CO" dirty="0" smtClean="0"/>
          </a:p>
          <a:p>
            <a:pPr marL="0" indent="0" algn="ctr">
              <a:buNone/>
            </a:pPr>
            <a:r>
              <a:rPr lang="es-CO" sz="2800" dirty="0" smtClean="0">
                <a:solidFill>
                  <a:srgbClr val="FF0000"/>
                </a:solidFill>
              </a:rPr>
              <a:t>APARECE EN EL SIGLO XX (AÑOS 80)</a:t>
            </a:r>
          </a:p>
          <a:p>
            <a:pPr marL="0" indent="0" algn="ctr">
              <a:buNone/>
            </a:pPr>
            <a:endParaRPr lang="es-CO" sz="2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CO" sz="2800" dirty="0" smtClean="0">
                <a:solidFill>
                  <a:srgbClr val="00B050"/>
                </a:solidFill>
              </a:rPr>
              <a:t>EN ESTADOS UNIDOS</a:t>
            </a:r>
          </a:p>
          <a:p>
            <a:pPr marL="0" indent="0" algn="ctr">
              <a:buNone/>
            </a:pPr>
            <a:endParaRPr lang="es-CO" sz="2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CO" sz="2800" dirty="0" smtClean="0">
                <a:solidFill>
                  <a:srgbClr val="0070C0"/>
                </a:solidFill>
              </a:rPr>
              <a:t>ECONOMISTAS CONTRATADOS BUSCAN CREAR UN NUEVO SISTEMA ECONÓMICO</a:t>
            </a:r>
          </a:p>
          <a:p>
            <a:pPr marL="0" indent="0" algn="ctr">
              <a:buNone/>
            </a:pPr>
            <a:endParaRPr lang="es-CO" sz="28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CO" sz="2800" dirty="0" smtClean="0">
                <a:solidFill>
                  <a:srgbClr val="FF0000"/>
                </a:solidFill>
              </a:rPr>
              <a:t>ES PROPICIADO POR EL FMI </a:t>
            </a:r>
            <a:r>
              <a:rPr lang="es-CO" sz="2800" dirty="0" smtClean="0">
                <a:solidFill>
                  <a:schemeClr val="accent6">
                    <a:lumMod val="75000"/>
                  </a:schemeClr>
                </a:solidFill>
              </a:rPr>
              <a:t>(FONDO MONETARIO INTERNACIONAL)</a:t>
            </a:r>
            <a:endParaRPr lang="es-CO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81669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4116" y="495322"/>
            <a:ext cx="7048522" cy="831203"/>
          </a:xfrm>
        </p:spPr>
        <p:txBody>
          <a:bodyPr>
            <a:normAutofit/>
          </a:bodyPr>
          <a:lstStyle/>
          <a:p>
            <a:pPr algn="ctr"/>
            <a:r>
              <a:rPr lang="es-CO" sz="4400" dirty="0" smtClean="0">
                <a:solidFill>
                  <a:srgbClr val="002060"/>
                </a:solidFill>
              </a:rPr>
              <a:t>GLOBALIZACIÓN</a:t>
            </a:r>
            <a:endParaRPr lang="es-CO" sz="4400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48300" y="1957589"/>
            <a:ext cx="8915400" cy="3889238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CO" sz="3200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es-CO" sz="3200" dirty="0" smtClean="0">
                <a:solidFill>
                  <a:schemeClr val="accent6">
                    <a:lumMod val="75000"/>
                  </a:schemeClr>
                </a:solidFill>
              </a:rPr>
              <a:t>usca desarrollar:</a:t>
            </a:r>
          </a:p>
          <a:p>
            <a:pPr marL="0" indent="0" algn="ctr">
              <a:buNone/>
            </a:pPr>
            <a:endParaRPr lang="es-CO" sz="3200" dirty="0"/>
          </a:p>
          <a:p>
            <a:pPr marL="0" indent="0" algn="ctr">
              <a:buNone/>
            </a:pPr>
            <a:endParaRPr lang="es-CO" sz="32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CO" sz="3200" dirty="0" smtClean="0">
                <a:solidFill>
                  <a:srgbClr val="FF0000"/>
                </a:solidFill>
              </a:rPr>
              <a:t>nuevo </a:t>
            </a:r>
            <a:r>
              <a:rPr lang="es-CO" sz="3200" dirty="0">
                <a:solidFill>
                  <a:srgbClr val="FF0000"/>
                </a:solidFill>
              </a:rPr>
              <a:t>proceso al interior de la economía </a:t>
            </a:r>
            <a:r>
              <a:rPr lang="es-CO" sz="3200" dirty="0" smtClean="0">
                <a:solidFill>
                  <a:srgbClr val="FF0000"/>
                </a:solidFill>
              </a:rPr>
              <a:t>mundial</a:t>
            </a:r>
          </a:p>
          <a:p>
            <a:pPr marL="0" indent="0" algn="ctr">
              <a:buNone/>
            </a:pPr>
            <a:endParaRPr lang="es-CO" sz="16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CO" sz="3200" dirty="0">
                <a:solidFill>
                  <a:srgbClr val="FF0000"/>
                </a:solidFill>
              </a:rPr>
              <a:t>universalización de los medios de comunicación y </a:t>
            </a:r>
            <a:r>
              <a:rPr lang="es-CO" sz="3200" dirty="0" smtClean="0">
                <a:solidFill>
                  <a:srgbClr val="FF0000"/>
                </a:solidFill>
              </a:rPr>
              <a:t>valores culturales</a:t>
            </a:r>
            <a:endParaRPr lang="es-CO" sz="3200" dirty="0"/>
          </a:p>
          <a:p>
            <a:pPr marL="0" indent="0" algn="just">
              <a:buNone/>
            </a:pPr>
            <a:endParaRPr lang="es-CO" dirty="0"/>
          </a:p>
        </p:txBody>
      </p:sp>
      <p:cxnSp>
        <p:nvCxnSpPr>
          <p:cNvPr id="5" name="Conector recto de flecha 4"/>
          <p:cNvCxnSpPr/>
          <p:nvPr/>
        </p:nvCxnSpPr>
        <p:spPr>
          <a:xfrm>
            <a:off x="6658377" y="2408349"/>
            <a:ext cx="0" cy="11848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de flecha 7"/>
          <p:cNvCxnSpPr>
            <a:stCxn id="2" idx="2"/>
          </p:cNvCxnSpPr>
          <p:nvPr/>
        </p:nvCxnSpPr>
        <p:spPr>
          <a:xfrm>
            <a:off x="6658377" y="1326525"/>
            <a:ext cx="0" cy="631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014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03527" y="675626"/>
            <a:ext cx="8911687" cy="856960"/>
          </a:xfrm>
        </p:spPr>
        <p:txBody>
          <a:bodyPr/>
          <a:lstStyle/>
          <a:p>
            <a:pPr algn="ctr"/>
            <a:r>
              <a:rPr lang="es-CO" sz="4400" dirty="0" smtClean="0">
                <a:solidFill>
                  <a:srgbClr val="002060"/>
                </a:solidFill>
              </a:rPr>
              <a:t>NEOLIBERALISMO:</a:t>
            </a:r>
            <a:endParaRPr lang="es-CO" dirty="0">
              <a:solidFill>
                <a:srgbClr val="00206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241483" y="2146479"/>
            <a:ext cx="8915400" cy="377762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O" sz="2800" dirty="0" smtClean="0">
                <a:solidFill>
                  <a:srgbClr val="FF0000"/>
                </a:solidFill>
              </a:rPr>
              <a:t>Pretende </a:t>
            </a:r>
            <a:r>
              <a:rPr lang="es-CO" sz="2800" dirty="0">
                <a:solidFill>
                  <a:srgbClr val="FF0000"/>
                </a:solidFill>
              </a:rPr>
              <a:t>hacer que algunos países no se rezaguen en su proceso de acoplamiento al mundo </a:t>
            </a:r>
            <a:r>
              <a:rPr lang="es-CO" sz="2800" dirty="0" smtClean="0">
                <a:solidFill>
                  <a:srgbClr val="FF0000"/>
                </a:solidFill>
              </a:rPr>
              <a:t>globalizado</a:t>
            </a:r>
          </a:p>
          <a:p>
            <a:pPr marL="0" indent="0" algn="ctr">
              <a:buNone/>
            </a:pPr>
            <a:endParaRPr lang="es-CO" sz="12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CO" sz="2800" dirty="0" smtClean="0">
                <a:solidFill>
                  <a:srgbClr val="00B050"/>
                </a:solidFill>
              </a:rPr>
              <a:t>Crítica </a:t>
            </a:r>
            <a:r>
              <a:rPr lang="es-CO" sz="2800" dirty="0">
                <a:solidFill>
                  <a:srgbClr val="00B050"/>
                </a:solidFill>
              </a:rPr>
              <a:t>constante al </a:t>
            </a:r>
            <a:r>
              <a:rPr lang="es-CO" sz="2800" dirty="0" smtClean="0">
                <a:solidFill>
                  <a:srgbClr val="00B050"/>
                </a:solidFill>
              </a:rPr>
              <a:t>llamado Estado </a:t>
            </a:r>
            <a:r>
              <a:rPr lang="es-CO" sz="2800" dirty="0">
                <a:solidFill>
                  <a:srgbClr val="00B050"/>
                </a:solidFill>
              </a:rPr>
              <a:t>de </a:t>
            </a:r>
            <a:r>
              <a:rPr lang="es-CO" sz="2800" dirty="0" smtClean="0">
                <a:solidFill>
                  <a:srgbClr val="00B050"/>
                </a:solidFill>
              </a:rPr>
              <a:t>bienestar</a:t>
            </a:r>
          </a:p>
          <a:p>
            <a:pPr marL="0" indent="0" algn="ctr">
              <a:buNone/>
            </a:pPr>
            <a:endParaRPr lang="es-CO" sz="11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s-CO" sz="2800" dirty="0"/>
              <a:t>pretende excluir al Estado de la participación y del control sobre el mercado</a:t>
            </a:r>
            <a:endParaRPr lang="es-CO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96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2661655" cy="753929"/>
          </a:xfrm>
        </p:spPr>
        <p:txBody>
          <a:bodyPr/>
          <a:lstStyle/>
          <a:p>
            <a:r>
              <a:rPr lang="es-CO" dirty="0" smtClean="0"/>
              <a:t>Pretende:</a:t>
            </a:r>
            <a:endParaRPr lang="es-CO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176530" y="2133600"/>
            <a:ext cx="9002332" cy="3777622"/>
          </a:xfrm>
        </p:spPr>
        <p:txBody>
          <a:bodyPr>
            <a:noAutofit/>
          </a:bodyPr>
          <a:lstStyle/>
          <a:p>
            <a:r>
              <a:rPr lang="es-CO" sz="2400" dirty="0" smtClean="0"/>
              <a:t>Rechazar </a:t>
            </a:r>
            <a:r>
              <a:rPr lang="es-CO" sz="2400" dirty="0"/>
              <a:t>la intervención del Estado en la </a:t>
            </a:r>
            <a:r>
              <a:rPr lang="es-CO" sz="2400" dirty="0" smtClean="0"/>
              <a:t>economía.</a:t>
            </a:r>
          </a:p>
          <a:p>
            <a:pPr marL="0" indent="0">
              <a:buNone/>
            </a:pPr>
            <a:endParaRPr lang="es-CO" sz="2400" dirty="0"/>
          </a:p>
          <a:p>
            <a:pPr algn="just"/>
            <a:r>
              <a:rPr lang="es-CO" sz="2400" dirty="0" smtClean="0"/>
              <a:t>Defender </a:t>
            </a:r>
            <a:r>
              <a:rPr lang="es-CO" sz="2400" dirty="0"/>
              <a:t>el mercado como única forma para lograr la regulación económica en todos los países.</a:t>
            </a:r>
          </a:p>
          <a:p>
            <a:pPr marL="0" indent="0" algn="just">
              <a:buNone/>
            </a:pPr>
            <a:endParaRPr lang="es-CO" sz="2400" dirty="0" smtClean="0"/>
          </a:p>
          <a:p>
            <a:pPr algn="just"/>
            <a:r>
              <a:rPr lang="es-CO" sz="2400" dirty="0" smtClean="0"/>
              <a:t>Defender y promover constantemente </a:t>
            </a:r>
            <a:r>
              <a:rPr lang="es-CO" sz="2400" dirty="0"/>
              <a:t>la libre competencia económica</a:t>
            </a:r>
            <a:r>
              <a:rPr lang="es-CO" sz="2400" dirty="0" smtClean="0"/>
              <a:t>, </a:t>
            </a:r>
            <a:r>
              <a:rPr lang="es-CO" sz="2400" dirty="0"/>
              <a:t>para lograr el desarrollo máximo de la economía </a:t>
            </a:r>
            <a:r>
              <a:rPr lang="es-CO" sz="2400" dirty="0" smtClean="0"/>
              <a:t>global.</a:t>
            </a:r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3608312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28172"/>
          </a:xfrm>
        </p:spPr>
        <p:txBody>
          <a:bodyPr/>
          <a:lstStyle/>
          <a:p>
            <a:r>
              <a:rPr lang="es-CO" dirty="0" smtClean="0">
                <a:solidFill>
                  <a:srgbClr val="00B050"/>
                </a:solidFill>
              </a:rPr>
              <a:t>Para hacer esto posible deben:</a:t>
            </a:r>
            <a:endParaRPr lang="es-CO" dirty="0">
              <a:solidFill>
                <a:srgbClr val="00B05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099815" y="1596980"/>
            <a:ext cx="8915400" cy="4417273"/>
          </a:xfrm>
        </p:spPr>
        <p:txBody>
          <a:bodyPr/>
          <a:lstStyle/>
          <a:p>
            <a:pPr algn="just"/>
            <a:r>
              <a:rPr lang="es-CO" sz="2800" dirty="0" smtClean="0">
                <a:solidFill>
                  <a:srgbClr val="FF0000"/>
                </a:solidFill>
              </a:rPr>
              <a:t> Reducir el Estado. que sea </a:t>
            </a:r>
            <a:r>
              <a:rPr lang="es-CO" sz="2800" dirty="0">
                <a:solidFill>
                  <a:srgbClr val="FF0000"/>
                </a:solidFill>
              </a:rPr>
              <a:t>más eficiente y </a:t>
            </a:r>
            <a:r>
              <a:rPr lang="es-CO" sz="2800" dirty="0" smtClean="0">
                <a:solidFill>
                  <a:srgbClr val="FF0000"/>
                </a:solidFill>
              </a:rPr>
              <a:t>más </a:t>
            </a:r>
            <a:r>
              <a:rPr lang="es-CO" sz="2800" dirty="0">
                <a:solidFill>
                  <a:srgbClr val="FF0000"/>
                </a:solidFill>
              </a:rPr>
              <a:t>fácil de controlar.</a:t>
            </a:r>
          </a:p>
          <a:p>
            <a:pPr algn="just"/>
            <a:r>
              <a:rPr lang="es-CO" sz="2800" dirty="0" smtClean="0">
                <a:solidFill>
                  <a:srgbClr val="FF0000"/>
                </a:solidFill>
              </a:rPr>
              <a:t>Apertura comercial </a:t>
            </a:r>
            <a:r>
              <a:rPr lang="es-CO" sz="2800" dirty="0">
                <a:solidFill>
                  <a:srgbClr val="FF0000"/>
                </a:solidFill>
              </a:rPr>
              <a:t>por medio de la eliminación de aranceles, </a:t>
            </a:r>
            <a:r>
              <a:rPr lang="es-CO" sz="2800" dirty="0" smtClean="0">
                <a:solidFill>
                  <a:srgbClr val="FF0000"/>
                </a:solidFill>
              </a:rPr>
              <a:t>aumento de las </a:t>
            </a:r>
            <a:r>
              <a:rPr lang="es-CO" sz="2800" dirty="0">
                <a:solidFill>
                  <a:srgbClr val="FF0000"/>
                </a:solidFill>
              </a:rPr>
              <a:t>importaciones y las exportaciones </a:t>
            </a:r>
            <a:r>
              <a:rPr lang="es-CO" sz="2800" dirty="0" smtClean="0">
                <a:solidFill>
                  <a:srgbClr val="FF0000"/>
                </a:solidFill>
              </a:rPr>
              <a:t>para que sean más fluidas </a:t>
            </a:r>
            <a:r>
              <a:rPr lang="es-CO" sz="2800" dirty="0">
                <a:solidFill>
                  <a:srgbClr val="FF0000"/>
                </a:solidFill>
              </a:rPr>
              <a:t>y </a:t>
            </a:r>
            <a:r>
              <a:rPr lang="es-CO" sz="2800" dirty="0" smtClean="0">
                <a:solidFill>
                  <a:srgbClr val="FF0000"/>
                </a:solidFill>
              </a:rPr>
              <a:t>efectivas</a:t>
            </a:r>
          </a:p>
          <a:p>
            <a:pPr algn="just"/>
            <a:r>
              <a:rPr lang="es-CO" sz="2800" dirty="0" smtClean="0">
                <a:solidFill>
                  <a:srgbClr val="FF0000"/>
                </a:solidFill>
              </a:rPr>
              <a:t>Ajuste </a:t>
            </a:r>
            <a:r>
              <a:rPr lang="es-CO" sz="2800" dirty="0">
                <a:solidFill>
                  <a:srgbClr val="FF0000"/>
                </a:solidFill>
              </a:rPr>
              <a:t>estructural. </a:t>
            </a:r>
            <a:r>
              <a:rPr lang="es-CO" sz="2800" dirty="0" smtClean="0">
                <a:solidFill>
                  <a:srgbClr val="FF0000"/>
                </a:solidFill>
              </a:rPr>
              <a:t>Los </a:t>
            </a:r>
            <a:r>
              <a:rPr lang="es-CO" sz="2800" dirty="0">
                <a:solidFill>
                  <a:srgbClr val="FF0000"/>
                </a:solidFill>
              </a:rPr>
              <a:t>procesos de ajuste </a:t>
            </a:r>
            <a:r>
              <a:rPr lang="es-CO" sz="2800" dirty="0" smtClean="0">
                <a:solidFill>
                  <a:srgbClr val="FF0000"/>
                </a:solidFill>
              </a:rPr>
              <a:t>buscan </a:t>
            </a:r>
            <a:r>
              <a:rPr lang="es-CO" sz="2800" dirty="0">
                <a:solidFill>
                  <a:srgbClr val="FF0000"/>
                </a:solidFill>
              </a:rPr>
              <a:t>que la economía de los países sea más eficiente.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20028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16406" y="526444"/>
            <a:ext cx="8911687" cy="692755"/>
          </a:xfrm>
        </p:spPr>
        <p:txBody>
          <a:bodyPr/>
          <a:lstStyle/>
          <a:p>
            <a:r>
              <a:rPr lang="es-CO" dirty="0" smtClean="0">
                <a:solidFill>
                  <a:srgbClr val="00B050"/>
                </a:solidFill>
              </a:rPr>
              <a:t>Problemática que suscita:</a:t>
            </a:r>
            <a:endParaRPr lang="es-CO" dirty="0">
              <a:solidFill>
                <a:srgbClr val="00B050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103808" y="2822062"/>
            <a:ext cx="8220499" cy="377762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3600" dirty="0" smtClean="0">
                <a:solidFill>
                  <a:srgbClr val="FF0000"/>
                </a:solidFill>
              </a:rPr>
              <a:t>La </a:t>
            </a:r>
            <a:r>
              <a:rPr lang="es-CO" sz="3600" dirty="0">
                <a:solidFill>
                  <a:srgbClr val="FF0000"/>
                </a:solidFill>
              </a:rPr>
              <a:t>mayoría del capital que circula en el mundo queda en manos de las potencias mundiales como Estados Unidos o de algunos países europeos</a:t>
            </a:r>
          </a:p>
        </p:txBody>
      </p:sp>
      <p:cxnSp>
        <p:nvCxnSpPr>
          <p:cNvPr id="9" name="Conector angular 8"/>
          <p:cNvCxnSpPr>
            <a:stCxn id="2" idx="2"/>
          </p:cNvCxnSpPr>
          <p:nvPr/>
        </p:nvCxnSpPr>
        <p:spPr>
          <a:xfrm rot="5400000">
            <a:off x="5312400" y="1341685"/>
            <a:ext cx="1382336" cy="1137365"/>
          </a:xfrm>
          <a:prstGeom prst="bentConnector3">
            <a:avLst/>
          </a:prstGeom>
          <a:ln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678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iral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214</Words>
  <Application>Microsoft Office PowerPoint</Application>
  <PresentationFormat>Personalizado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Espiral</vt:lpstr>
      <vt:lpstr>NEOLIBERALISMO Y GLOBALIZACIÓN</vt:lpstr>
      <vt:lpstr>Presentación de PowerPoint</vt:lpstr>
      <vt:lpstr>GLOBALIZACIÓN</vt:lpstr>
      <vt:lpstr>NEOLIBERALISMO:</vt:lpstr>
      <vt:lpstr>Pretende:</vt:lpstr>
      <vt:lpstr>Para hacer esto posible deben:</vt:lpstr>
      <vt:lpstr>Problemática que suscita: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NEOLIBERALISMO Y GLOBALIZACIÓN</dc:title>
  <dc:creator>DELL</dc:creator>
  <cp:lastModifiedBy>Admin</cp:lastModifiedBy>
  <cp:revision>6</cp:revision>
  <dcterms:created xsi:type="dcterms:W3CDTF">2015-04-17T03:08:37Z</dcterms:created>
  <dcterms:modified xsi:type="dcterms:W3CDTF">2015-05-29T12:15:47Z</dcterms:modified>
</cp:coreProperties>
</file>